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png" ContentType="image/png"/>
  <Override PartName="/ppt/media/image6.jpeg" ContentType="image/jpeg"/>
  <Override PartName="/ppt/media/image11.png" ContentType="image/png"/>
  <Override PartName="/ppt/media/image5.jpeg" ContentType="image/jpeg"/>
  <Override PartName="/ppt/media/image7.png" ContentType="image/png"/>
  <Override PartName="/ppt/media/image8.jpeg" ContentType="image/jpeg"/>
  <Override PartName="/ppt/media/image9.jpeg" ContentType="image/jpeg"/>
  <Override PartName="/ppt/media/image10.jpeg" ContentType="image/jpeg"/>
  <Override PartName="/ppt/media/image12.jpeg" ContentType="image/jpe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Fai clic per spostare la diapositiva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Fai clic per modificare il formato delle note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&lt;intestazione&gt;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it-IT" sz="1400" spc="-1" strike="noStrike">
                <a:latin typeface="Times New Roman"/>
              </a:rPr>
              <a:t>&lt;data/ora&gt;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&lt;piè di pagina&gt;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12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9AADFEAB-B61B-4AF6-8BB6-2B6904D8B46D}" type="slidenum">
              <a:rPr b="0" lang="it-IT" sz="1400" spc="-1" strike="noStrike">
                <a:latin typeface="Times New Roman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6800" bIns="46800" anchor="b">
            <a:noAutofit/>
          </a:bodyPr>
          <a:p>
            <a:pPr marL="216000" indent="-215640" algn="r">
              <a:lnSpc>
                <a:spcPct val="100000"/>
              </a:lnSpc>
              <a:tabLst>
                <a:tab algn="l" pos="0"/>
              </a:tabLst>
            </a:pPr>
            <a:fld id="{D6E7499E-DE43-4018-8BA6-63F0A760C30F}" type="slidenum">
              <a:rPr b="0" lang="it-IT" sz="12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it-IT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6800" bIns="46800" anchor="b">
            <a:noAutofit/>
          </a:bodyPr>
          <a:p>
            <a:pPr marL="216000" indent="-215640" algn="r">
              <a:lnSpc>
                <a:spcPct val="100000"/>
              </a:lnSpc>
              <a:tabLst>
                <a:tab algn="l" pos="0"/>
              </a:tabLst>
            </a:pPr>
            <a:fld id="{4A6934D0-EA73-45B6-BB47-FD230C70FDA2}" type="slidenum">
              <a:rPr b="0" lang="it-IT" sz="12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it-IT" sz="20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6800" bIns="46800" anchor="b">
            <a:noAutofit/>
          </a:bodyPr>
          <a:p>
            <a:pPr marL="216000" indent="-215640" algn="r">
              <a:lnSpc>
                <a:spcPct val="100000"/>
              </a:lnSpc>
              <a:tabLst>
                <a:tab algn="l" pos="0"/>
              </a:tabLst>
            </a:pPr>
            <a:fld id="{F91FC29B-E232-4968-AAF1-909A6BBE2FE9}" type="slidenum">
              <a:rPr b="0" lang="it-IT" sz="12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it-IT" sz="20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6800" bIns="46800" anchor="b">
            <a:noAutofit/>
          </a:bodyPr>
          <a:p>
            <a:pPr marL="216000" indent="-215640" algn="r">
              <a:lnSpc>
                <a:spcPct val="100000"/>
              </a:lnSpc>
              <a:tabLst>
                <a:tab algn="l" pos="0"/>
              </a:tabLst>
            </a:pPr>
            <a:fld id="{31085210-3CCE-423B-AEEA-8BC8C8C4756F}" type="slidenum">
              <a:rPr b="0" lang="it-IT" sz="12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it-IT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2971800" y="1828800"/>
            <a:ext cx="6017760" cy="10235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2971800" y="1828800"/>
            <a:ext cx="6017760" cy="10235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971800" y="1828800"/>
            <a:ext cx="6017760" cy="10235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858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Secondo livello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Terzo livello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Quarto livello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Quinto livello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629240" y="1825560"/>
            <a:ext cx="38858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Secondo livello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Terzo livello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Quarto livello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Quinto livello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23814A4-0202-4198-8D00-7A824E1B75DF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7760" cy="22078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Fare clic per modificare lo stile del titolo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dt"/>
          </p:nvPr>
        </p:nvSpPr>
        <p:spPr>
          <a:xfrm>
            <a:off x="457200" y="6248520"/>
            <a:ext cx="2131560" cy="45540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3680" cy="45540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2131560" cy="45540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7D56B73-9A73-494A-B746-EFE8FECD4CD8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Secondo livello struttura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Terzo livello struttura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Quarto livello struttura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Quinto livello struttura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Sesto livello struttura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Settimo livello struttura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1B34F33-252D-4DDE-B172-2AD340A77B4A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Fai clic per modificare il formato del testo del titolo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Secondo livello struttura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Terzo livello struttura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Quarto livello struttura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Quinto livello struttura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Sesto livello struttura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Settimo livello struttura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5" Type="http://schemas.openxmlformats.org/officeDocument/2006/relationships/slideLayout" Target="../slideLayouts/slideLayout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image" Target="../media/image11.png"/><Relationship Id="rId5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628560" y="585360"/>
            <a:ext cx="7886520" cy="132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>
              <a:lnSpc>
                <a:spcPct val="90000"/>
              </a:lnSpc>
              <a:spcAft>
                <a:spcPts val="601"/>
              </a:spcAft>
            </a:pPr>
            <a:r>
              <a:rPr b="1" lang="en-US" sz="3700" spc="-1" strike="noStrike">
                <a:solidFill>
                  <a:srgbClr val="070066"/>
                </a:solidFill>
                <a:latin typeface="Calibri"/>
              </a:rPr>
              <a:t>PIANO </a:t>
            </a:r>
            <a:r>
              <a:rPr b="1" lang="en-US" sz="4400" spc="-1" strike="noStrike">
                <a:solidFill>
                  <a:srgbClr val="070066"/>
                </a:solidFill>
                <a:latin typeface="Calibri"/>
              </a:rPr>
              <a:t>P</a:t>
            </a:r>
            <a:r>
              <a:rPr b="1" lang="en-US" sz="3700" spc="-1" strike="noStrike">
                <a:solidFill>
                  <a:srgbClr val="070066"/>
                </a:solidFill>
                <a:latin typeface="Calibri"/>
              </a:rPr>
              <a:t>ERCORSI PER LE </a:t>
            </a:r>
            <a:r>
              <a:rPr b="1" lang="en-US" sz="4400" spc="-1" strike="noStrike">
                <a:solidFill>
                  <a:srgbClr val="070066"/>
                </a:solidFill>
                <a:latin typeface="Calibri"/>
              </a:rPr>
              <a:t>C</a:t>
            </a:r>
            <a:r>
              <a:rPr b="1" lang="en-US" sz="3700" spc="-1" strike="noStrike">
                <a:solidFill>
                  <a:srgbClr val="070066"/>
                </a:solidFill>
                <a:latin typeface="Calibri"/>
              </a:rPr>
              <a:t>OMPETENZE</a:t>
            </a:r>
            <a:endParaRPr b="0" lang="it-IT" sz="37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601"/>
              </a:spcAft>
            </a:pPr>
            <a:r>
              <a:rPr b="1" lang="en-US" sz="3700" spc="-1" strike="noStrike">
                <a:solidFill>
                  <a:srgbClr val="070066"/>
                </a:solidFill>
                <a:latin typeface="Calibri"/>
              </a:rPr>
              <a:t> </a:t>
            </a:r>
            <a:r>
              <a:rPr b="1" lang="en-US" sz="4400" spc="-1" strike="noStrike">
                <a:solidFill>
                  <a:srgbClr val="070066"/>
                </a:solidFill>
                <a:latin typeface="Calibri"/>
              </a:rPr>
              <a:t>T</a:t>
            </a:r>
            <a:r>
              <a:rPr b="1" lang="en-US" sz="3700" spc="-1" strike="noStrike">
                <a:solidFill>
                  <a:srgbClr val="070066"/>
                </a:solidFill>
                <a:latin typeface="Calibri"/>
              </a:rPr>
              <a:t>RASVERSALI E PER L’</a:t>
            </a:r>
            <a:r>
              <a:rPr b="1" lang="en-US" sz="4400" spc="-1" strike="noStrike">
                <a:solidFill>
                  <a:srgbClr val="070066"/>
                </a:solidFill>
                <a:latin typeface="Calibri"/>
              </a:rPr>
              <a:t>O</a:t>
            </a:r>
            <a:r>
              <a:rPr b="1" lang="en-US" sz="3700" spc="-1" strike="noStrike">
                <a:solidFill>
                  <a:srgbClr val="070066"/>
                </a:solidFill>
                <a:latin typeface="Calibri"/>
              </a:rPr>
              <a:t>RIENTAMENTO </a:t>
            </a:r>
            <a:endParaRPr b="0" lang="it-IT" sz="3700" spc="-1" strike="noStrike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3636000" y="1845000"/>
            <a:ext cx="5100840" cy="4752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indent="-228240">
              <a:lnSpc>
                <a:spcPct val="9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 partire dal 2016 i percorsi allora denominati di </a:t>
            </a:r>
            <a:r>
              <a:rPr b="1" lang="en-US" sz="2000" spc="-1" strike="noStrike">
                <a:solidFill>
                  <a:srgbClr val="ff0000"/>
                </a:solidFill>
                <a:latin typeface="Calibri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lternanza </a:t>
            </a:r>
            <a:r>
              <a:rPr b="1" lang="en-US" sz="2000" spc="-1" strike="noStrike">
                <a:solidFill>
                  <a:srgbClr val="ff0000"/>
                </a:solidFill>
                <a:latin typeface="Calibri"/>
              </a:rPr>
              <a:t>S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cuola </a:t>
            </a:r>
            <a:r>
              <a:rPr b="1" lang="en-US" sz="2000" spc="-1" strike="noStrike">
                <a:solidFill>
                  <a:srgbClr val="ff0000"/>
                </a:solidFill>
                <a:latin typeface="Calibri"/>
              </a:rPr>
              <a:t>L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avoro sono entrati a far parte integrante del curriculum scolastico di ogni studente. </a:t>
            </a:r>
            <a:endParaRPr b="0" lang="it-IT" sz="2000" spc="-1" strike="noStrike">
              <a:latin typeface="Arial"/>
            </a:endParaRPr>
          </a:p>
          <a:p>
            <a:pPr indent="-228240">
              <a:lnSpc>
                <a:spcPct val="9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La Legge 30 dicembre 2018 n. 145 art.1 comma 785 ha rinominato  in </a:t>
            </a:r>
            <a:r>
              <a:rPr b="1" lang="en-US" sz="2000" spc="-1" strike="noStrike">
                <a:solidFill>
                  <a:srgbClr val="0070c0"/>
                </a:solidFill>
                <a:latin typeface="Calibri"/>
              </a:rPr>
              <a:t>PCTO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e ha previsto:</a:t>
            </a:r>
            <a:endParaRPr b="0" lang="it-IT" sz="2000" spc="-1" strike="noStrike">
              <a:latin typeface="Arial"/>
            </a:endParaRPr>
          </a:p>
          <a:p>
            <a:pPr indent="-228240">
              <a:lnSpc>
                <a:spcPct val="9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il 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Piano PCTO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da inserire nell’Offerta Formativa di tutti gli indirizzi di studio della scuola secondaria di secondo grado</a:t>
            </a:r>
            <a:endParaRPr b="0" lang="it-IT" sz="2000" spc="-1" strike="noStrike">
              <a:latin typeface="Arial"/>
            </a:endParaRPr>
          </a:p>
          <a:p>
            <a:pPr indent="-228240">
              <a:lnSpc>
                <a:spcPct val="9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il 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Monte ore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obbligatorio per i licei è di 90 ore PCTO. 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132" name="TextShape 3"/>
          <p:cNvSpPr txBox="1"/>
          <p:nvPr/>
        </p:nvSpPr>
        <p:spPr>
          <a:xfrm>
            <a:off x="3132000" y="6237360"/>
            <a:ext cx="2131560" cy="455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Microsoft YaHei"/>
              </a:rPr>
              <a:t>24 ottobre 2019</a:t>
            </a:r>
            <a:endParaRPr b="0" lang="it-IT" sz="1600" spc="-1" strike="noStrike">
              <a:latin typeface="Times New Roman"/>
            </a:endParaRP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endParaRPr b="0" lang="it-IT" sz="1600" spc="-1" strike="noStrike">
              <a:latin typeface="Times New Roman"/>
            </a:endParaRPr>
          </a:p>
        </p:txBody>
      </p:sp>
      <p:sp>
        <p:nvSpPr>
          <p:cNvPr id="133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spcAft>
                <a:spcPts val="601"/>
              </a:spcAft>
            </a:pPr>
            <a:fld id="{3DD51F15-9CCA-428C-B1EB-787C88E42D54}" type="slidenum">
              <a:rPr b="0" lang="it-IT" sz="1200" spc="-1" strike="noStrike">
                <a:solidFill>
                  <a:srgbClr val="8b8b8b"/>
                </a:solidFill>
                <a:latin typeface="Calibri"/>
                <a:ea typeface="Microsoft YaHei"/>
              </a:rPr>
              <a:t>1</a:t>
            </a:fld>
            <a:endParaRPr b="0" lang="it-IT" sz="1200" spc="-1" strike="noStrike">
              <a:latin typeface="Times New Roman"/>
            </a:endParaRPr>
          </a:p>
        </p:txBody>
      </p:sp>
      <p:pic>
        <p:nvPicPr>
          <p:cNvPr id="134" name="Immagine 4" descr=""/>
          <p:cNvPicPr/>
          <p:nvPr/>
        </p:nvPicPr>
        <p:blipFill>
          <a:blip r:embed="rId1"/>
          <a:stretch/>
        </p:blipFill>
        <p:spPr>
          <a:xfrm>
            <a:off x="203760" y="2709000"/>
            <a:ext cx="3431880" cy="2376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p14:dur="100"/>
    </mc:Choice>
    <mc:Fallback>
      <p:transition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628560" y="404640"/>
            <a:ext cx="7886520" cy="15058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r">
              <a:lnSpc>
                <a:spcPct val="100000"/>
              </a:lnSpc>
              <a:spcAft>
                <a:spcPts val="601"/>
              </a:spcAft>
            </a:pPr>
            <a:fld id="{2BD1404C-E091-41D5-AD65-9720383AF779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2</a:t>
            </a:fld>
            <a:endParaRPr b="0" lang="it-IT" sz="1200" spc="-1" strike="noStrike">
              <a:latin typeface="Times New Roman"/>
            </a:endParaRPr>
          </a:p>
        </p:txBody>
      </p:sp>
      <p:pic>
        <p:nvPicPr>
          <p:cNvPr id="137" name="Immagine 2" descr=""/>
          <p:cNvPicPr/>
          <p:nvPr/>
        </p:nvPicPr>
        <p:blipFill>
          <a:blip r:embed="rId1"/>
          <a:srcRect l="3509" t="0" r="11845" b="0"/>
          <a:stretch/>
        </p:blipFill>
        <p:spPr>
          <a:xfrm>
            <a:off x="251640" y="1975680"/>
            <a:ext cx="2592000" cy="2341800"/>
          </a:xfrm>
          <a:prstGeom prst="rect">
            <a:avLst/>
          </a:prstGeom>
          <a:ln w="0">
            <a:noFill/>
          </a:ln>
        </p:spPr>
      </p:pic>
      <p:sp>
        <p:nvSpPr>
          <p:cNvPr id="138" name="CustomShape 3"/>
          <p:cNvSpPr/>
          <p:nvPr/>
        </p:nvSpPr>
        <p:spPr>
          <a:xfrm>
            <a:off x="2771640" y="692640"/>
            <a:ext cx="5740920" cy="548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>
              <a:lnSpc>
                <a:spcPct val="90000"/>
              </a:lnSpc>
              <a:spcAft>
                <a:spcPts val="601"/>
              </a:spcAft>
            </a:pPr>
            <a:endParaRPr b="0" lang="it-IT" sz="1800" spc="-1" strike="noStrike">
              <a:latin typeface="Arial"/>
            </a:endParaRPr>
          </a:p>
          <a:p>
            <a:pPr lvl="1" marL="457200" indent="-228240">
              <a:lnSpc>
                <a:spcPct val="9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I </a:t>
            </a:r>
            <a:r>
              <a:rPr b="1" lang="en-US" sz="2800" spc="-1" strike="noStrike">
                <a:solidFill>
                  <a:srgbClr val="0070c0"/>
                </a:solidFill>
                <a:latin typeface="Calibri"/>
              </a:rPr>
              <a:t>PCTO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 sono una metodologia che si concretizza in una combinazione dinamica ed integrata di conoscenze, abilità e atteggiamenti per agire o reagire a idee, persone e situazioni.</a:t>
            </a:r>
            <a:endParaRPr b="0" lang="it-IT" sz="24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601"/>
              </a:spcAf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Si prefigge di :</a:t>
            </a:r>
            <a:endParaRPr b="0" lang="it-IT" sz="2400" spc="-1" strike="noStrike">
              <a:latin typeface="Arial"/>
            </a:endParaRPr>
          </a:p>
          <a:p>
            <a:pPr marL="343080" indent="-228240">
              <a:lnSpc>
                <a:spcPct val="9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incrementare la capacità di </a:t>
            </a:r>
            <a:r>
              <a:rPr b="1" lang="en-US" sz="2400" spc="-1" strike="noStrike">
                <a:solidFill>
                  <a:srgbClr val="0070c0"/>
                </a:solidFill>
                <a:latin typeface="Calibri"/>
              </a:rPr>
              <a:t>orientamento</a:t>
            </a:r>
            <a:r>
              <a:rPr b="0" lang="en-US" sz="2400" spc="-1" strike="noStrike">
                <a:solidFill>
                  <a:srgbClr val="0070c0"/>
                </a:solidFill>
                <a:latin typeface="Calibri"/>
              </a:rPr>
              <a:t>.</a:t>
            </a:r>
            <a:endParaRPr b="0" lang="it-IT" sz="2400" spc="-1" strike="noStrike">
              <a:latin typeface="Arial"/>
            </a:endParaRPr>
          </a:p>
          <a:p>
            <a:pPr marL="343080" indent="-228240">
              <a:lnSpc>
                <a:spcPct val="9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prestare attenzione </a:t>
            </a:r>
            <a:r>
              <a:rPr b="1" lang="en-US" sz="2400" spc="-1" strike="noStrike">
                <a:solidFill>
                  <a:srgbClr val="0070c0"/>
                </a:solidFill>
                <a:latin typeface="Calibri"/>
              </a:rPr>
              <a:t>all’autonomia del giovane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nell’acquisizione delle </a:t>
            </a:r>
            <a:r>
              <a:rPr b="1" lang="en-US" sz="2400" spc="-1" strike="noStrike">
                <a:solidFill>
                  <a:srgbClr val="0070c0"/>
                </a:solidFill>
                <a:latin typeface="Calibri"/>
              </a:rPr>
              <a:t>soft skills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; le competenze trasversali trasferibili attraverso la dimensione operativa del fare.</a:t>
            </a:r>
            <a:endParaRPr b="0" lang="it-IT" sz="2400" spc="-1" strike="noStrike">
              <a:latin typeface="Arial"/>
            </a:endParaRPr>
          </a:p>
          <a:p>
            <a:pPr marL="343080" indent="-228240">
              <a:lnSpc>
                <a:spcPct val="9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1" i="1" lang="en-US" sz="2800" spc="-1" strike="noStrike">
                <a:solidFill>
                  <a:srgbClr val="0070c0"/>
                </a:solidFill>
                <a:latin typeface="Calibri"/>
              </a:rPr>
              <a:t>promuovere l’apprendimento anche in contesto non formale.</a:t>
            </a:r>
            <a:endParaRPr b="0" lang="it-IT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539640" y="692640"/>
            <a:ext cx="8136720" cy="515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3107c9"/>
                </a:solidFill>
                <a:latin typeface="Calibri"/>
              </a:rPr>
              <a:t>In riferimento al protocollo condiviso di regolamentazione delle misure per il contrasto e il contenimento della diffusione del virus Covid-19</a:t>
            </a:r>
            <a:endParaRPr b="0" lang="it-IT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it-IT" sz="2000" spc="-1" strike="noStrike">
                <a:solidFill>
                  <a:srgbClr val="0070c0"/>
                </a:solidFill>
                <a:latin typeface="Calibri"/>
              </a:rPr>
              <a:t>Lo scorso a.s. 2019/20  </a:t>
            </a:r>
            <a:r>
              <a:rPr b="0" lang="it-IT" sz="2000" spc="-1" strike="noStrike">
                <a:solidFill>
                  <a:srgbClr val="181818"/>
                </a:solidFill>
                <a:latin typeface="Calibri"/>
              </a:rPr>
              <a:t>è stato adottato un </a:t>
            </a:r>
            <a:r>
              <a:rPr b="1" lang="it-IT" sz="2000" spc="-1" strike="noStrike">
                <a:solidFill>
                  <a:srgbClr val="0070c0"/>
                </a:solidFill>
                <a:latin typeface="Calibri"/>
              </a:rPr>
              <a:t>provvedimento</a:t>
            </a:r>
            <a:r>
              <a:rPr b="0" lang="it-IT" sz="2000" spc="-1" strike="noStrike">
                <a:solidFill>
                  <a:srgbClr val="181818"/>
                </a:solidFill>
                <a:latin typeface="Calibri"/>
              </a:rPr>
              <a:t> che autorizzava </a:t>
            </a:r>
            <a:r>
              <a:rPr b="0" lang="it-IT" sz="2000" spc="-1" strike="noStrike">
                <a:solidFill>
                  <a:srgbClr val="0070c0"/>
                </a:solidFill>
                <a:latin typeface="Calibri"/>
              </a:rPr>
              <a:t>una </a:t>
            </a:r>
            <a:r>
              <a:rPr b="1" lang="it-IT" sz="2000" spc="-1" strike="noStrike">
                <a:solidFill>
                  <a:srgbClr val="0070c0"/>
                </a:solidFill>
                <a:latin typeface="Calibri"/>
              </a:rPr>
              <a:t>diminuzione del monte ore </a:t>
            </a:r>
            <a:r>
              <a:rPr b="0" lang="it-IT" sz="2000" spc="-1" strike="noStrike">
                <a:solidFill>
                  <a:srgbClr val="181818"/>
                </a:solidFill>
                <a:latin typeface="Calibri"/>
              </a:rPr>
              <a:t>PCTO ai fini dell’ammissione </a:t>
            </a:r>
            <a:r>
              <a:rPr b="1" lang="it-IT" sz="2000" spc="-1" strike="noStrike">
                <a:solidFill>
                  <a:srgbClr val="1305cb"/>
                </a:solidFill>
                <a:latin typeface="Calibri"/>
              </a:rPr>
              <a:t>all’Esame di Stato</a:t>
            </a:r>
            <a:r>
              <a:rPr b="0" lang="it-IT" sz="2000" spc="-1" strike="noStrike">
                <a:solidFill>
                  <a:srgbClr val="181818"/>
                </a:solidFill>
                <a:latin typeface="Calibri"/>
              </a:rPr>
              <a:t>, nei percorsi di istruzione del secondo ciclo. </a:t>
            </a:r>
            <a:endParaRPr b="0" lang="it-IT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2000" spc="-1" strike="noStrike">
                <a:solidFill>
                  <a:srgbClr val="181818"/>
                </a:solidFill>
                <a:latin typeface="Calibri"/>
              </a:rPr>
              <a:t>Per l’anno scolastico in corso non sono ad oggi pervenute precisazioni in merito mentre, resta l’</a:t>
            </a:r>
            <a:r>
              <a:rPr b="1" lang="it-IT" sz="2400" spc="-1" strike="noStrike">
                <a:solidFill>
                  <a:srgbClr val="0070c0"/>
                </a:solidFill>
                <a:latin typeface="Calibri"/>
              </a:rPr>
              <a:t>obbligatorietà</a:t>
            </a:r>
            <a:r>
              <a:rPr b="1" lang="it-IT" sz="2000" spc="-1" strike="noStrike">
                <a:solidFill>
                  <a:srgbClr val="4472c4"/>
                </a:solidFill>
                <a:latin typeface="Calibri"/>
              </a:rPr>
              <a:t> </a:t>
            </a:r>
            <a:r>
              <a:rPr b="0" lang="it-IT" sz="2000" spc="-1" strike="noStrike">
                <a:solidFill>
                  <a:srgbClr val="212529"/>
                </a:solidFill>
                <a:latin typeface="Calibri"/>
              </a:rPr>
              <a:t>di tale pratica, ferma restando la potestà organizzativa delle attività di PCTO in capo alle istituzioni scolastiche.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212529"/>
                </a:solidFill>
                <a:latin typeface="Calibri"/>
              </a:rPr>
              <a:t>Il </a:t>
            </a:r>
            <a:r>
              <a:rPr b="1" lang="it-IT" sz="2400" spc="-1" strike="noStrike">
                <a:solidFill>
                  <a:srgbClr val="0070c0"/>
                </a:solidFill>
                <a:latin typeface="Calibri"/>
              </a:rPr>
              <a:t>Liceo Fracastoro </a:t>
            </a:r>
            <a:r>
              <a:rPr b="0" lang="it-IT" sz="2000" spc="-1" strike="noStrike">
                <a:solidFill>
                  <a:srgbClr val="212529"/>
                </a:solidFill>
                <a:latin typeface="Calibri"/>
              </a:rPr>
              <a:t>rimodula quest’anno il piano PCTO come da indicazioni ministeriali, privilegiando </a:t>
            </a:r>
            <a:r>
              <a:rPr b="1" lang="it-IT" sz="2400" spc="-1" strike="noStrike">
                <a:solidFill>
                  <a:srgbClr val="0070c0"/>
                </a:solidFill>
                <a:latin typeface="Calibri"/>
              </a:rPr>
              <a:t>modalità “virtuali” </a:t>
            </a:r>
            <a:r>
              <a:rPr b="0" lang="it-IT" sz="2000" spc="-1" strike="noStrike">
                <a:solidFill>
                  <a:srgbClr val="222222"/>
                </a:solidFill>
                <a:latin typeface="Calibri"/>
              </a:rPr>
              <a:t>di espletamento dei percorsi  adottando una </a:t>
            </a:r>
            <a:r>
              <a:rPr b="1" lang="it-IT" sz="2400" spc="-1" strike="noStrike">
                <a:solidFill>
                  <a:srgbClr val="0070c0"/>
                </a:solidFill>
                <a:latin typeface="Calibri"/>
              </a:rPr>
              <a:t>formazione “a distanza”. 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140" name="Immagine 5" descr=""/>
          <p:cNvPicPr/>
          <p:nvPr/>
        </p:nvPicPr>
        <p:blipFill>
          <a:blip r:embed="rId1"/>
          <a:stretch/>
        </p:blipFill>
        <p:spPr>
          <a:xfrm>
            <a:off x="971640" y="1484640"/>
            <a:ext cx="1583640" cy="935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725040" y="1204200"/>
            <a:ext cx="2334240" cy="17809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1305cb"/>
                </a:solidFill>
                <a:latin typeface="Calibri"/>
              </a:rPr>
              <a:t>PROPOSTE PCTO</a:t>
            </a:r>
            <a:br/>
            <a:r>
              <a:rPr b="1" lang="en-US" sz="3200" spc="-1" strike="noStrike">
                <a:solidFill>
                  <a:srgbClr val="1305cb"/>
                </a:solidFill>
                <a:latin typeface="Calibri"/>
              </a:rPr>
              <a:t>a.s.2020-21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3348000" y="476640"/>
            <a:ext cx="2836800" cy="60483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35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70c0"/>
              </a:buClr>
              <a:buFont typeface="Arial"/>
              <a:buChar char="•"/>
            </a:pPr>
            <a:r>
              <a:rPr b="1" lang="en-US" sz="2600" spc="-1" strike="noStrike">
                <a:solidFill>
                  <a:srgbClr val="0070c0"/>
                </a:solidFill>
                <a:latin typeface="Calibri"/>
              </a:rPr>
              <a:t>UNICREDIT Start up your Life</a:t>
            </a:r>
            <a:r>
              <a:rPr b="0" lang="en-US" sz="26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2900" spc="-1" strike="noStrike">
                <a:solidFill>
                  <a:srgbClr val="000000"/>
                </a:solidFill>
                <a:latin typeface="Calibri"/>
              </a:rPr>
              <a:t>Progetti</a:t>
            </a:r>
            <a:r>
              <a:rPr b="0" lang="en-US" sz="2900" spc="-1" strike="noStrike">
                <a:solidFill>
                  <a:srgbClr val="000000"/>
                </a:solidFill>
                <a:latin typeface="Calibri"/>
              </a:rPr>
              <a:t> di:  </a:t>
            </a:r>
            <a:endParaRPr b="0" lang="en-US" sz="2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2900" spc="-1" strike="noStrike">
                <a:solidFill>
                  <a:srgbClr val="000000"/>
                </a:solidFill>
                <a:latin typeface="Calibri"/>
              </a:rPr>
              <a:t>Educazione finanziaria ed imprenditoriale</a:t>
            </a:r>
            <a:endParaRPr b="0" lang="en-US" sz="2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2900" spc="-1" strike="noStrike">
                <a:solidFill>
                  <a:srgbClr val="000000"/>
                </a:solidFill>
                <a:latin typeface="Calibri"/>
              </a:rPr>
              <a:t>Sviluppo del pensiero imprenditoriale</a:t>
            </a:r>
            <a:endParaRPr b="0" lang="en-US" sz="2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2900" spc="-1" strike="noStrike">
                <a:solidFill>
                  <a:srgbClr val="000000"/>
                </a:solidFill>
                <a:latin typeface="Calibri"/>
              </a:rPr>
              <a:t>Esperienza nell'attività bancaria e d'impresa</a:t>
            </a:r>
            <a:endParaRPr b="0" lang="en-US" sz="2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2900" spc="-1" strike="noStrike">
                <a:solidFill>
                  <a:srgbClr val="000000"/>
                </a:solidFill>
                <a:latin typeface="Calibri"/>
              </a:rPr>
              <a:t>Orientamento al mercato del lavoro.</a:t>
            </a:r>
            <a:endParaRPr b="0" lang="en-US" sz="2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2300" spc="-1" strike="noStrike">
                <a:solidFill>
                  <a:srgbClr val="000000"/>
                </a:solidFill>
                <a:latin typeface="Calibri"/>
              </a:rPr>
              <a:t>Ore pcto: 35</a:t>
            </a: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c000"/>
              </a:buClr>
              <a:buFont typeface="Arial"/>
              <a:buChar char="•"/>
              <a:tabLst>
                <a:tab algn="l" pos="0"/>
              </a:tabLst>
            </a:pPr>
            <a:r>
              <a:rPr b="1" lang="it-IT" sz="2600" spc="-1" strike="noStrike">
                <a:solidFill>
                  <a:srgbClr val="ffc000"/>
                </a:solidFill>
                <a:latin typeface="Calibri"/>
              </a:rPr>
              <a:t>Progetto BANCA D’ITALIA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2900" spc="-1" strike="noStrike">
                <a:solidFill>
                  <a:srgbClr val="000000"/>
                </a:solidFill>
                <a:latin typeface="Calibri"/>
              </a:rPr>
              <a:t>L'organizzazione di un evento </a:t>
            </a:r>
            <a:r>
              <a:rPr b="0" lang="it-IT" sz="2900" spc="-1" strike="noStrike">
                <a:solidFill>
                  <a:srgbClr val="000000"/>
                </a:solidFill>
                <a:latin typeface="Calibri"/>
              </a:rPr>
              <a:t>volto ad illustrare le funzioni della Banca d'Italia, con un focus sulle attività effettuate e previste per ridurre l'impronta ecologica.</a:t>
            </a:r>
            <a:endParaRPr b="0" lang="en-US" sz="2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2600" spc="-1" strike="noStrike">
                <a:solidFill>
                  <a:srgbClr val="000000"/>
                </a:solidFill>
                <a:latin typeface="Calibri"/>
              </a:rPr>
              <a:t>Ore pcto: 25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TextShape 3"/>
          <p:cNvSpPr txBox="1"/>
          <p:nvPr/>
        </p:nvSpPr>
        <p:spPr>
          <a:xfrm>
            <a:off x="6235560" y="952560"/>
            <a:ext cx="2412720" cy="56444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53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b050"/>
              </a:buClr>
              <a:buFont typeface="Arial"/>
              <a:buChar char="•"/>
            </a:pPr>
            <a:r>
              <a:rPr b="1" lang="it-IT" sz="2600" spc="-1" strike="noStrike">
                <a:solidFill>
                  <a:srgbClr val="00b050"/>
                </a:solidFill>
                <a:latin typeface="Calibri"/>
              </a:rPr>
              <a:t>VIRTUAL JOB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2900" spc="-1" strike="noStrike">
                <a:solidFill>
                  <a:srgbClr val="000000"/>
                </a:solidFill>
                <a:latin typeface="Calibri"/>
              </a:rPr>
              <a:t>Cantieri</a:t>
            </a:r>
            <a:r>
              <a:rPr b="0" lang="it-IT" sz="2200" spc="-1" strike="noStrike">
                <a:solidFill>
                  <a:srgbClr val="000000"/>
                </a:solidFill>
                <a:latin typeface="Calibri"/>
              </a:rPr>
              <a:t>: 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2600" spc="-1" strike="noStrike">
                <a:solidFill>
                  <a:srgbClr val="000000"/>
                </a:solidFill>
                <a:latin typeface="Calibri"/>
              </a:rPr>
              <a:t>Economia circolare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2600" spc="-1" strike="noStrike">
                <a:solidFill>
                  <a:srgbClr val="000000"/>
                </a:solidFill>
                <a:latin typeface="Calibri"/>
              </a:rPr>
              <a:t>Società inclusiva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2300" spc="-1" strike="noStrike">
                <a:solidFill>
                  <a:srgbClr val="000000"/>
                </a:solidFill>
                <a:latin typeface="Calibri"/>
              </a:rPr>
              <a:t>Ore pcto: 10</a:t>
            </a: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a3c4a"/>
              </a:buClr>
              <a:buFont typeface="Arial"/>
              <a:buChar char="•"/>
              <a:tabLst>
                <a:tab algn="l" pos="0"/>
              </a:tabLst>
            </a:pPr>
            <a:r>
              <a:rPr b="1" lang="it-IT" sz="2600" spc="-1" strike="noStrike">
                <a:solidFill>
                  <a:srgbClr val="fa3c4a"/>
                </a:solidFill>
                <a:latin typeface="Calibri"/>
              </a:rPr>
              <a:t>COSP master di orientamento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2900" spc="-1" strike="noStrike">
                <a:solidFill>
                  <a:srgbClr val="000000"/>
                </a:solidFill>
                <a:latin typeface="Calibri"/>
              </a:rPr>
              <a:t>Percorsi di orientamento </a:t>
            </a:r>
            <a:r>
              <a:rPr b="0" lang="it-IT" sz="2900" spc="-1" strike="noStrike">
                <a:solidFill>
                  <a:srgbClr val="000000"/>
                </a:solidFill>
                <a:latin typeface="Calibri"/>
              </a:rPr>
              <a:t>per conoscere ed incontrare le realtà professionali di interesse.</a:t>
            </a:r>
            <a:endParaRPr b="0" lang="en-US" sz="2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2300" spc="-1" strike="noStrike">
                <a:solidFill>
                  <a:srgbClr val="000000"/>
                </a:solidFill>
                <a:latin typeface="Calibri"/>
              </a:rPr>
              <a:t>Ore pcto: 12</a:t>
            </a:r>
            <a:endParaRPr b="0" lang="en-US" sz="23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4" name="Immagine 10" descr=""/>
          <p:cNvPicPr/>
          <p:nvPr/>
        </p:nvPicPr>
        <p:blipFill>
          <a:blip r:embed="rId1"/>
          <a:stretch/>
        </p:blipFill>
        <p:spPr>
          <a:xfrm>
            <a:off x="7956360" y="5553720"/>
            <a:ext cx="1043280" cy="1043280"/>
          </a:xfrm>
          <a:prstGeom prst="rect">
            <a:avLst/>
          </a:prstGeom>
          <a:ln w="0">
            <a:noFill/>
          </a:ln>
        </p:spPr>
      </p:pic>
      <p:pic>
        <p:nvPicPr>
          <p:cNvPr id="145" name="Immagine 12" descr=""/>
          <p:cNvPicPr/>
          <p:nvPr/>
        </p:nvPicPr>
        <p:blipFill>
          <a:blip r:embed="rId2"/>
          <a:stretch/>
        </p:blipFill>
        <p:spPr>
          <a:xfrm>
            <a:off x="6617520" y="2601000"/>
            <a:ext cx="1583640" cy="1223640"/>
          </a:xfrm>
          <a:prstGeom prst="rect">
            <a:avLst/>
          </a:prstGeom>
          <a:ln w="0">
            <a:noFill/>
          </a:ln>
        </p:spPr>
      </p:pic>
      <p:pic>
        <p:nvPicPr>
          <p:cNvPr id="146" name="Immagine 6" descr=""/>
          <p:cNvPicPr/>
          <p:nvPr/>
        </p:nvPicPr>
        <p:blipFill>
          <a:blip r:embed="rId3"/>
          <a:stretch/>
        </p:blipFill>
        <p:spPr>
          <a:xfrm>
            <a:off x="1447560" y="2765880"/>
            <a:ext cx="1662840" cy="1106280"/>
          </a:xfrm>
          <a:prstGeom prst="rect">
            <a:avLst/>
          </a:prstGeom>
          <a:ln w="0">
            <a:noFill/>
          </a:ln>
        </p:spPr>
      </p:pic>
      <p:pic>
        <p:nvPicPr>
          <p:cNvPr id="147" name="Immagine 4" descr=""/>
          <p:cNvPicPr/>
          <p:nvPr/>
        </p:nvPicPr>
        <p:blipFill>
          <a:blip r:embed="rId4"/>
          <a:stretch/>
        </p:blipFill>
        <p:spPr>
          <a:xfrm>
            <a:off x="1599480" y="5020920"/>
            <a:ext cx="1510920" cy="1106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725040" y="1204200"/>
            <a:ext cx="2334240" cy="17809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210bc5"/>
                </a:solidFill>
                <a:latin typeface="Calibri"/>
              </a:rPr>
              <a:t>PROPOSTE PCTO</a:t>
            </a:r>
            <a:br/>
            <a:r>
              <a:rPr b="1" lang="en-US" sz="3200" spc="-1" strike="noStrike">
                <a:solidFill>
                  <a:srgbClr val="210bc5"/>
                </a:solidFill>
                <a:latin typeface="Calibri"/>
              </a:rPr>
              <a:t>a.s.2020-21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3492360" y="332640"/>
            <a:ext cx="2692080" cy="54453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35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ff00"/>
              </a:buClr>
              <a:buFont typeface="Arial"/>
              <a:buChar char="•"/>
            </a:pPr>
            <a:r>
              <a:rPr b="1" lang="it-IT" sz="2800" spc="-1" strike="noStrike">
                <a:solidFill>
                  <a:srgbClr val="00ff00"/>
                </a:solidFill>
                <a:latin typeface="Calibri"/>
              </a:rPr>
              <a:t>TANDEM Università di Verona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2800" spc="-1" strike="noStrike">
                <a:solidFill>
                  <a:srgbClr val="000000"/>
                </a:solidFill>
                <a:latin typeface="Calibri"/>
              </a:rPr>
              <a:t>Corsi</a:t>
            </a: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 standard in orario pomeridiano on line rivolti agli studenti delle classi III, IV e V. Gli insegnamenti sono in funzione dei piani didattici dei corsi di studi dell'Università di Verona; l'obiettivo è quello di favorire una scelta consapevole del percorso universitario.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Ore pcto: 15 circa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c3300"/>
              </a:buClr>
              <a:buFont typeface="Arial"/>
              <a:buChar char="•"/>
              <a:tabLst>
                <a:tab algn="l" pos="0"/>
              </a:tabLst>
            </a:pPr>
            <a:r>
              <a:rPr b="1" lang="it-IT" sz="2900" spc="-1" strike="noStrike">
                <a:solidFill>
                  <a:srgbClr val="cc3300"/>
                </a:solidFill>
                <a:latin typeface="Calibri"/>
              </a:rPr>
              <a:t>ARCHIVIO DI STATO</a:t>
            </a:r>
            <a:endParaRPr b="0" lang="en-US" sz="2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2800" spc="-1" strike="noStrike">
                <a:solidFill>
                  <a:srgbClr val="000000"/>
                </a:solidFill>
                <a:latin typeface="Calibri"/>
              </a:rPr>
              <a:t>La grande storia la piccola storia la SHOAH a Verona </a:t>
            </a: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Ore pcto: 20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TextShape 3"/>
          <p:cNvSpPr txBox="1"/>
          <p:nvPr/>
        </p:nvSpPr>
        <p:spPr>
          <a:xfrm>
            <a:off x="6235560" y="236880"/>
            <a:ext cx="2412720" cy="6432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45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it-IT" sz="2800" spc="-1" strike="noStrike">
                <a:solidFill>
                  <a:srgbClr val="000000"/>
                </a:solidFill>
                <a:latin typeface="Calibri"/>
              </a:rPr>
              <a:t>Università di TRENTO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2800" spc="-1" strike="noStrike">
                <a:solidFill>
                  <a:srgbClr val="000000"/>
                </a:solidFill>
                <a:latin typeface="Calibri"/>
              </a:rPr>
              <a:t>Seminari tematici </a:t>
            </a: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discipline scientifiche dei dipartimento di Ingegneria Civile, ambientale e mecca- nica.     </a:t>
            </a:r>
            <a:r>
              <a:rPr b="0" lang="it-IT" sz="2600" spc="-1" strike="noStrike">
                <a:solidFill>
                  <a:srgbClr val="000000"/>
                </a:solidFill>
                <a:latin typeface="Calibri"/>
              </a:rPr>
              <a:t>Ore pcto: 2 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b050"/>
              </a:buClr>
              <a:buFont typeface="Arial"/>
              <a:buChar char="•"/>
              <a:tabLst>
                <a:tab algn="l" pos="0"/>
              </a:tabLst>
            </a:pPr>
            <a:r>
              <a:rPr b="1" lang="it-IT" sz="2800" spc="-1" strike="noStrike">
                <a:solidFill>
                  <a:srgbClr val="00b050"/>
                </a:solidFill>
                <a:latin typeface="Calibri"/>
              </a:rPr>
              <a:t>Leroy Merlin Politecnico di Torino L’energia: conoscerla, utilizzarla, rispettarla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2800" spc="-1" strike="noStrike">
                <a:solidFill>
                  <a:srgbClr val="000000"/>
                </a:solidFill>
                <a:latin typeface="Calibri"/>
              </a:rPr>
              <a:t>Moduli in e-learning </a:t>
            </a: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composti da video-lezioni e test finali, con approfondamenti tematici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Ore pcto: 35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51" name="Immagine 5" descr="Immagine che contiene testo&#10;&#10;Descrizione generata automaticamente"/>
          <p:cNvPicPr/>
          <p:nvPr/>
        </p:nvPicPr>
        <p:blipFill>
          <a:blip r:embed="rId1"/>
          <a:stretch/>
        </p:blipFill>
        <p:spPr>
          <a:xfrm>
            <a:off x="1583640" y="2985120"/>
            <a:ext cx="1692000" cy="947520"/>
          </a:xfrm>
          <a:prstGeom prst="rect">
            <a:avLst/>
          </a:prstGeom>
          <a:ln w="0">
            <a:noFill/>
          </a:ln>
        </p:spPr>
      </p:pic>
      <p:pic>
        <p:nvPicPr>
          <p:cNvPr id="152" name="Immagine 7" descr=""/>
          <p:cNvPicPr/>
          <p:nvPr/>
        </p:nvPicPr>
        <p:blipFill>
          <a:blip r:embed="rId2"/>
          <a:stretch/>
        </p:blipFill>
        <p:spPr>
          <a:xfrm>
            <a:off x="1373400" y="5627160"/>
            <a:ext cx="1395360" cy="842400"/>
          </a:xfrm>
          <a:prstGeom prst="rect">
            <a:avLst/>
          </a:prstGeom>
          <a:ln w="0">
            <a:noFill/>
          </a:ln>
        </p:spPr>
      </p:pic>
      <p:pic>
        <p:nvPicPr>
          <p:cNvPr id="153" name="Immagine 4" descr=""/>
          <p:cNvPicPr/>
          <p:nvPr/>
        </p:nvPicPr>
        <p:blipFill>
          <a:blip r:embed="rId3"/>
          <a:stretch/>
        </p:blipFill>
        <p:spPr>
          <a:xfrm>
            <a:off x="3706200" y="5301360"/>
            <a:ext cx="2264400" cy="1223640"/>
          </a:xfrm>
          <a:prstGeom prst="rect">
            <a:avLst/>
          </a:prstGeom>
          <a:ln w="0">
            <a:noFill/>
          </a:ln>
        </p:spPr>
      </p:pic>
      <p:pic>
        <p:nvPicPr>
          <p:cNvPr id="154" name="Immagine 11" descr=""/>
          <p:cNvPicPr/>
          <p:nvPr/>
        </p:nvPicPr>
        <p:blipFill>
          <a:blip r:embed="rId4"/>
          <a:stretch/>
        </p:blipFill>
        <p:spPr>
          <a:xfrm>
            <a:off x="6401160" y="2205000"/>
            <a:ext cx="1686240" cy="968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725040" y="952560"/>
            <a:ext cx="2319480" cy="19720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28000"/>
          </a:bodyPr>
          <a:p>
            <a:pPr>
              <a:lnSpc>
                <a:spcPct val="90000"/>
              </a:lnSpc>
            </a:pPr>
            <a:br/>
            <a:br/>
            <a:br/>
            <a:r>
              <a:rPr b="1" lang="en-US" sz="3600" spc="-1" strike="noStrike">
                <a:solidFill>
                  <a:srgbClr val="0202ce"/>
                </a:solidFill>
                <a:latin typeface="Calibri"/>
              </a:rPr>
              <a:t>PROPOSTE </a:t>
            </a:r>
            <a:br/>
            <a:r>
              <a:rPr b="1" lang="en-US" sz="3600" spc="-1" strike="noStrike">
                <a:solidFill>
                  <a:srgbClr val="0202ce"/>
                </a:solidFill>
                <a:latin typeface="Calibri"/>
              </a:rPr>
              <a:t>quasi attivate o da definire in corso d’anno…</a:t>
            </a:r>
            <a:br/>
            <a:br/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TextShape 2"/>
          <p:cNvSpPr txBox="1"/>
          <p:nvPr/>
        </p:nvSpPr>
        <p:spPr>
          <a:xfrm>
            <a:off x="3225960" y="377640"/>
            <a:ext cx="4802400" cy="54982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3300" spc="-1" strike="noStrike">
                <a:solidFill>
                  <a:srgbClr val="800080"/>
                </a:solidFill>
                <a:latin typeface="Calibri"/>
              </a:rPr>
              <a:t>FAI </a:t>
            </a:r>
            <a:r>
              <a:rPr b="1" lang="it-IT" sz="1800" spc="-1" strike="noStrike">
                <a:solidFill>
                  <a:srgbClr val="800080"/>
                </a:solidFill>
                <a:latin typeface="Calibri"/>
              </a:rPr>
              <a:t>giornate di primavera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1800" spc="-1" strike="noStrike">
                <a:solidFill>
                  <a:srgbClr val="800080"/>
                </a:solidFill>
                <a:latin typeface="Calibri"/>
              </a:rPr>
              <a:t>Per apprendisti 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1800" spc="-1" strike="noStrike">
                <a:solidFill>
                  <a:srgbClr val="800080"/>
                </a:solidFill>
                <a:latin typeface="Calibri"/>
              </a:rPr>
              <a:t>Ciceroni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1800" spc="-1" strike="noStrike">
                <a:solidFill>
                  <a:srgbClr val="00ff00"/>
                </a:solidFill>
                <a:latin typeface="Calibri"/>
              </a:rPr>
              <a:t>JOB LAB  </a:t>
            </a:r>
            <a:r>
              <a:rPr b="1" lang="it-IT" sz="1800" spc="-1" strike="noStrike">
                <a:solidFill>
                  <a:srgbClr val="000000"/>
                </a:solidFill>
                <a:latin typeface="Calibri"/>
              </a:rPr>
              <a:t>formazione digitale tecnico-scientifica on line che propone: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due moduli base di 20 ore (</a:t>
            </a:r>
            <a:r>
              <a:rPr b="0" lang="it-IT" sz="1800" spc="-1" strike="noStrike">
                <a:solidFill>
                  <a:srgbClr val="00ff00"/>
                </a:solidFill>
                <a:latin typeface="Calibri"/>
              </a:rPr>
              <a:t>Business o Digital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) e Pillole su tematiche innovative che avranno durata massima di 5 ore .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Attivo nel secondo periodo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1800" spc="-1" strike="noStrike">
                <a:solidFill>
                  <a:srgbClr val="00ff00"/>
                </a:solidFill>
                <a:latin typeface="Calibri"/>
              </a:rPr>
              <a:t>JOB LAB: PROPOSTA FORMATIVA FY21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57" name="Segnaposto contenuto 5" descr="Immagine che contiene testo&#10;&#10;Descrizione generata automaticamente"/>
          <p:cNvPicPr/>
          <p:nvPr/>
        </p:nvPicPr>
        <p:blipFill>
          <a:blip r:embed="rId1"/>
          <a:stretch/>
        </p:blipFill>
        <p:spPr>
          <a:xfrm>
            <a:off x="2988000" y="435240"/>
            <a:ext cx="1849680" cy="1033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1115640" y="404640"/>
            <a:ext cx="7200360" cy="431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it-IT" sz="3200" spc="-1" strike="noStrike">
                <a:solidFill>
                  <a:srgbClr val="1305cb"/>
                </a:solidFill>
                <a:latin typeface="Calibri"/>
              </a:rPr>
              <a:t>FASI OPERATIVE - scuola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3348000" y="6237360"/>
            <a:ext cx="2131560" cy="455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Microsoft YaHei"/>
              </a:rPr>
              <a:t>5 ottobre 2017</a:t>
            </a:r>
            <a:endParaRPr b="0" lang="it-IT" sz="1600" spc="-1" strike="noStrike">
              <a:latin typeface="Times New Roman"/>
            </a:endParaRPr>
          </a:p>
        </p:txBody>
      </p:sp>
      <p:sp>
        <p:nvSpPr>
          <p:cNvPr id="160" name="TextShape 3"/>
          <p:cNvSpPr txBox="1"/>
          <p:nvPr/>
        </p:nvSpPr>
        <p:spPr>
          <a:xfrm>
            <a:off x="6553080" y="6248520"/>
            <a:ext cx="2131560" cy="455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A161DE1-0E9A-419D-BB0B-56CB3F97AE00}" type="slidenum">
              <a:rPr b="0" lang="it-IT" sz="1200" spc="-1" strike="noStrike">
                <a:solidFill>
                  <a:srgbClr val="8b8b8b"/>
                </a:solidFill>
                <a:latin typeface="Calibri"/>
                <a:ea typeface="Microsoft YaHei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161" name="CustomShape 4"/>
          <p:cNvSpPr/>
          <p:nvPr/>
        </p:nvSpPr>
        <p:spPr>
          <a:xfrm>
            <a:off x="1103400" y="836640"/>
            <a:ext cx="7488000" cy="54720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lvl="1" marL="743040" indent="-285480">
              <a:lnSpc>
                <a:spcPct val="150000"/>
              </a:lnSpc>
              <a:buClr>
                <a:srgbClr val="0070c0"/>
              </a:buClr>
              <a:buFont typeface="Arial"/>
              <a:buChar char="•"/>
            </a:pPr>
            <a:r>
              <a:rPr b="1" lang="it-IT" sz="1800" spc="-1" strike="noStrike">
                <a:solidFill>
                  <a:srgbClr val="0070c0"/>
                </a:solidFill>
                <a:latin typeface="Calibri"/>
              </a:rPr>
              <a:t>Programmazione delle attività di progetto </a:t>
            </a:r>
            <a:r>
              <a:rPr b="0" lang="it-IT" sz="1800" spc="-1" strike="noStrike">
                <a:solidFill>
                  <a:srgbClr val="3b3838"/>
                </a:solidFill>
                <a:latin typeface="Calibri"/>
              </a:rPr>
              <a:t>(periodo d’attuazione, calendario, ...).</a:t>
            </a:r>
            <a:endParaRPr b="0" lang="it-IT" sz="1800" spc="-1" strike="noStrike">
              <a:latin typeface="Arial"/>
            </a:endParaRPr>
          </a:p>
          <a:p>
            <a:pPr lvl="1" marL="743040" indent="-285480">
              <a:lnSpc>
                <a:spcPct val="150000"/>
              </a:lnSpc>
              <a:buClr>
                <a:srgbClr val="0070c0"/>
              </a:buClr>
              <a:buFont typeface="Arial"/>
              <a:buChar char="•"/>
            </a:pPr>
            <a:r>
              <a:rPr b="1" lang="it-IT" sz="1800" spc="-1" strike="noStrike">
                <a:solidFill>
                  <a:srgbClr val="0070c0"/>
                </a:solidFill>
                <a:latin typeface="Calibri"/>
              </a:rPr>
              <a:t>Preparazione documentazione </a:t>
            </a:r>
            <a:r>
              <a:rPr b="0" lang="it-IT" sz="1800" spc="-1" strike="noStrike">
                <a:solidFill>
                  <a:srgbClr val="3b3838"/>
                </a:solidFill>
                <a:latin typeface="Calibri"/>
              </a:rPr>
              <a:t>(Progetto Formativo – Patto Formativo)</a:t>
            </a:r>
            <a:endParaRPr b="0" lang="it-IT" sz="1800" spc="-1" strike="noStrike">
              <a:latin typeface="Arial"/>
            </a:endParaRPr>
          </a:p>
          <a:p>
            <a:pPr lvl="1" marL="743040" indent="-285480">
              <a:lnSpc>
                <a:spcPct val="150000"/>
              </a:lnSpc>
              <a:buClr>
                <a:srgbClr val="3b3838"/>
              </a:buClr>
              <a:buFont typeface="Arial"/>
              <a:buChar char="•"/>
            </a:pPr>
            <a:r>
              <a:rPr b="0" lang="it-IT" sz="1800" spc="-1" strike="noStrike">
                <a:solidFill>
                  <a:srgbClr val="3b3838"/>
                </a:solidFill>
                <a:latin typeface="Calibri"/>
              </a:rPr>
              <a:t> </a:t>
            </a:r>
            <a:r>
              <a:rPr b="1" lang="it-IT" sz="1800" spc="-1" strike="noStrike" u="sng">
                <a:solidFill>
                  <a:srgbClr val="0070c0"/>
                </a:solidFill>
                <a:uFillTx/>
                <a:latin typeface="Calibri"/>
              </a:rPr>
              <a:t>Didattica in aula/in dad</a:t>
            </a:r>
            <a:r>
              <a:rPr b="0" lang="it-IT" sz="1800" spc="-1" strike="noStrike">
                <a:solidFill>
                  <a:srgbClr val="3b3838"/>
                </a:solidFill>
                <a:latin typeface="Calibri"/>
              </a:rPr>
              <a:t>, </a:t>
            </a:r>
            <a:r>
              <a:rPr b="0" i="1" lang="it-IT" sz="1800" spc="-1" strike="noStrike">
                <a:solidFill>
                  <a:srgbClr val="3b3838"/>
                </a:solidFill>
                <a:latin typeface="Calibri"/>
              </a:rPr>
              <a:t>attraverso lo svolgimento di Moduli per lo sviluppo di competenze spendibili nel mondo del lavoro e di supporto all’esperienza lavorativa, per l’apprendimento di concetti nuovi o da approfondire o di concetti specifici, propri delle materie di indirizzo. Alcuni esempi: </a:t>
            </a:r>
            <a:endParaRPr b="0" lang="it-IT" sz="1800" spc="-1" strike="noStrike">
              <a:latin typeface="Arial"/>
            </a:endParaRPr>
          </a:p>
          <a:p>
            <a:pPr lvl="1" marL="457200" indent="-285480">
              <a:lnSpc>
                <a:spcPct val="150000"/>
              </a:lnSpc>
              <a:buClr>
                <a:srgbClr val="3b3838"/>
              </a:buClr>
              <a:buFont typeface="Wingdings" charset="2"/>
              <a:buChar char=""/>
            </a:pPr>
            <a:r>
              <a:rPr b="0" lang="it-IT" sz="1800" spc="-1" strike="noStrike">
                <a:solidFill>
                  <a:srgbClr val="3b3838"/>
                </a:solidFill>
                <a:latin typeface="Calibri"/>
              </a:rPr>
              <a:t>Costruzione del Curriculum vitae in Italiano, in Inglese e in altre lingue straniere; </a:t>
            </a:r>
            <a:endParaRPr b="0" lang="it-IT" sz="1800" spc="-1" strike="noStrike">
              <a:latin typeface="Arial"/>
            </a:endParaRPr>
          </a:p>
          <a:p>
            <a:pPr lvl="1" marL="457200" indent="-285480">
              <a:lnSpc>
                <a:spcPct val="150000"/>
              </a:lnSpc>
              <a:buClr>
                <a:srgbClr val="3b3838"/>
              </a:buClr>
              <a:buFont typeface="Wingdings" charset="2"/>
              <a:buChar char=""/>
            </a:pPr>
            <a:r>
              <a:rPr b="0" lang="it-IT" sz="1800" spc="-1" strike="noStrike">
                <a:solidFill>
                  <a:srgbClr val="3b3838"/>
                </a:solidFill>
                <a:latin typeface="Calibri"/>
              </a:rPr>
              <a:t>Privacy e sicurezza;</a:t>
            </a:r>
            <a:endParaRPr b="0" lang="it-IT" sz="1800" spc="-1" strike="noStrike">
              <a:latin typeface="Arial"/>
            </a:endParaRPr>
          </a:p>
          <a:p>
            <a:pPr lvl="1" marL="457200" indent="-285480">
              <a:lnSpc>
                <a:spcPct val="150000"/>
              </a:lnSpc>
              <a:buClr>
                <a:srgbClr val="3b3838"/>
              </a:buClr>
              <a:buFont typeface="Wingdings" charset="2"/>
              <a:buChar char=""/>
            </a:pPr>
            <a:r>
              <a:rPr b="0" lang="it-IT" sz="1800" spc="-1" strike="noStrike">
                <a:solidFill>
                  <a:srgbClr val="3b3838"/>
                </a:solidFill>
                <a:latin typeface="Calibri"/>
              </a:rPr>
              <a:t>Cittadinanza e Costituzione…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it-IT" sz="1800" spc="-1" strike="noStrike">
              <a:latin typeface="Arial"/>
            </a:endParaRPr>
          </a:p>
        </p:txBody>
      </p:sp>
      <p:sp>
        <p:nvSpPr>
          <p:cNvPr id="162" name="CustomShape 5"/>
          <p:cNvSpPr/>
          <p:nvPr/>
        </p:nvSpPr>
        <p:spPr>
          <a:xfrm>
            <a:off x="3636000" y="6248520"/>
            <a:ext cx="2131560" cy="431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1115640" y="404640"/>
            <a:ext cx="7200360" cy="5749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it-IT" sz="3200" spc="-1" strike="noStrike">
                <a:solidFill>
                  <a:srgbClr val="1305cb"/>
                </a:solidFill>
                <a:latin typeface="Calibri"/>
              </a:rPr>
              <a:t>FASI OPERATIVE - studente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3348000" y="6237360"/>
            <a:ext cx="2131560" cy="455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Microsoft YaHei"/>
              </a:rPr>
              <a:t>5 ottobre 2017</a:t>
            </a:r>
            <a:endParaRPr b="0" lang="it-IT" sz="1600" spc="-1" strike="noStrike">
              <a:latin typeface="Times New Roman"/>
            </a:endParaRPr>
          </a:p>
        </p:txBody>
      </p:sp>
      <p:sp>
        <p:nvSpPr>
          <p:cNvPr id="165" name="TextShape 3"/>
          <p:cNvSpPr txBox="1"/>
          <p:nvPr/>
        </p:nvSpPr>
        <p:spPr>
          <a:xfrm>
            <a:off x="6553080" y="6248520"/>
            <a:ext cx="2131560" cy="455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68ED14E-5A52-4EE4-8BB1-3430795C9541}" type="slidenum">
              <a:rPr b="0" lang="it-IT" sz="1200" spc="-1" strike="noStrike">
                <a:solidFill>
                  <a:srgbClr val="8b8b8b"/>
                </a:solidFill>
                <a:latin typeface="Calibri"/>
                <a:ea typeface="Microsoft YaHei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166" name="CustomShape 4"/>
          <p:cNvSpPr/>
          <p:nvPr/>
        </p:nvSpPr>
        <p:spPr>
          <a:xfrm>
            <a:off x="1197000" y="1123920"/>
            <a:ext cx="7488000" cy="51130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70c0"/>
              </a:buClr>
              <a:buFont typeface="Arial"/>
              <a:buChar char="•"/>
            </a:pPr>
            <a:r>
              <a:rPr b="1" lang="it-IT" sz="2000" spc="-1" strike="noStrike">
                <a:solidFill>
                  <a:srgbClr val="0070c0"/>
                </a:solidFill>
                <a:latin typeface="Calibri"/>
              </a:rPr>
              <a:t>Formazione generale sulla sicurezza dello studente</a:t>
            </a:r>
            <a:r>
              <a:rPr b="1" lang="it-IT" sz="2000" spc="-1" strike="noStrike">
                <a:solidFill>
                  <a:srgbClr val="002060"/>
                </a:solidFill>
                <a:latin typeface="Calibri"/>
              </a:rPr>
              <a:t>, </a:t>
            </a:r>
            <a:r>
              <a:rPr b="0" lang="it-IT" sz="2000" spc="-1" strike="noStrike">
                <a:solidFill>
                  <a:srgbClr val="002060"/>
                </a:solidFill>
                <a:latin typeface="Calibri"/>
              </a:rPr>
              <a:t>secondo la </a:t>
            </a:r>
            <a:r>
              <a:rPr b="0" lang="it-IT" sz="2000" spc="-1" strike="noStrike">
                <a:solidFill>
                  <a:srgbClr val="3b3838"/>
                </a:solidFill>
                <a:latin typeface="Calibri"/>
              </a:rPr>
              <a:t>normativa vigente, art. 37, comma 2 del D.Lgs. 18/2008 e l’Accordo Stato regioni Prot. 221/CSR del 21 dicembre 2011.</a:t>
            </a:r>
            <a:endParaRPr b="0" lang="it-IT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70c0"/>
              </a:buClr>
              <a:buFont typeface="Arial"/>
              <a:buChar char="•"/>
            </a:pPr>
            <a:r>
              <a:rPr b="1" lang="it-IT" sz="2000" spc="-1" strike="noStrike">
                <a:solidFill>
                  <a:srgbClr val="0070c0"/>
                </a:solidFill>
                <a:latin typeface="Calibri"/>
              </a:rPr>
              <a:t> </a:t>
            </a:r>
            <a:r>
              <a:rPr b="1" lang="it-IT" sz="2000" spc="-1" strike="noStrike">
                <a:solidFill>
                  <a:srgbClr val="0070c0"/>
                </a:solidFill>
                <a:latin typeface="Calibri"/>
              </a:rPr>
              <a:t>Preparazione degli studenti all’esperienza di Alternanza,</a:t>
            </a:r>
            <a:r>
              <a:rPr b="1" lang="it-IT" sz="2000" spc="-1" strike="noStrike">
                <a:solidFill>
                  <a:srgbClr val="3b3838"/>
                </a:solidFill>
                <a:latin typeface="Calibri"/>
              </a:rPr>
              <a:t> </a:t>
            </a:r>
            <a:r>
              <a:rPr b="0" lang="it-IT" sz="2000" spc="-1" strike="noStrike">
                <a:solidFill>
                  <a:srgbClr val="3b3838"/>
                </a:solidFill>
                <a:latin typeface="Calibri"/>
              </a:rPr>
              <a:t>mediante formazione specifica, incontri con esperti, incontri con testimoni d’impresa, visite agli enti, …</a:t>
            </a:r>
            <a:endParaRPr b="0" lang="it-IT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70c0"/>
              </a:buClr>
              <a:buFont typeface="Arial"/>
              <a:buChar char="•"/>
            </a:pPr>
            <a:r>
              <a:rPr b="1" lang="it-IT" sz="2000" spc="-1" strike="noStrike">
                <a:solidFill>
                  <a:srgbClr val="0070c0"/>
                </a:solidFill>
                <a:latin typeface="Calibri"/>
              </a:rPr>
              <a:t>Monitoraggio attività.</a:t>
            </a:r>
            <a:endParaRPr b="0" lang="it-IT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70c0"/>
              </a:buClr>
              <a:buFont typeface="Arial"/>
              <a:buChar char="•"/>
            </a:pPr>
            <a:r>
              <a:rPr b="1" lang="it-IT" sz="2000" spc="-1" strike="noStrike">
                <a:solidFill>
                  <a:srgbClr val="0070c0"/>
                </a:solidFill>
                <a:latin typeface="Calibri"/>
              </a:rPr>
              <a:t>Valutazione esperienza e certificazione delle competenze dello studente</a:t>
            </a:r>
            <a:r>
              <a:rPr b="0" lang="it-IT" sz="2000" spc="-1" strike="noStrike">
                <a:solidFill>
                  <a:srgbClr val="0070c0"/>
                </a:solidFill>
                <a:latin typeface="Calibri"/>
              </a:rPr>
              <a:t>:</a:t>
            </a:r>
            <a:r>
              <a:rPr b="0" lang="it-IT" sz="2000" spc="-1" strike="noStrike">
                <a:solidFill>
                  <a:srgbClr val="3b3838"/>
                </a:solidFill>
                <a:latin typeface="Calibri"/>
              </a:rPr>
              <a:t> la valutazione potrà avvenire tramite schede di osservazione, diari di bordo, …  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1305cb"/>
                </a:solidFill>
                <a:latin typeface="Calibri"/>
              </a:rPr>
              <a:t>La valutazione finale degli apprendimenti compete al consiglio di classe. 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it-IT" sz="2000" spc="-1" strike="noStrike">
              <a:latin typeface="Arial"/>
            </a:endParaRPr>
          </a:p>
        </p:txBody>
      </p:sp>
      <p:sp>
        <p:nvSpPr>
          <p:cNvPr id="167" name="CustomShape 5"/>
          <p:cNvSpPr/>
          <p:nvPr/>
        </p:nvSpPr>
        <p:spPr>
          <a:xfrm>
            <a:off x="3708000" y="6381360"/>
            <a:ext cx="2232000" cy="3826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Application>LibreOffice/7.0.1.2$Windows_X86_64 LibreOffice_project/7cbcfc562f6eb6708b5ff7d7397325de9e764452</Application>
  <Words>808</Words>
  <Paragraphs>100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2020-10-25T21:03:04Z</dcterms:created>
  <dc:creator>Alessandro Testa</dc:creator>
  <dc:description/>
  <dc:language>it-IT</dc:language>
  <cp:lastModifiedBy>Alessandro Testa</cp:lastModifiedBy>
  <dcterms:modified xsi:type="dcterms:W3CDTF">2020-11-02T08:34:07Z</dcterms:modified>
  <cp:revision>95</cp:revision>
  <dc:subject/>
  <dc:title>Presentazione standard di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